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81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E2114-1173-4B44-8526-2E1F453F6C10}" type="datetimeFigureOut">
              <a:rPr lang="en-IN" smtClean="0"/>
              <a:pPr/>
              <a:t>27-10-2020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B4763-4273-4073-9BFB-9952CD7DE4D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3073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Therefore array n elements requires n-1 passes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4B4763-4273-4073-9BFB-9952CD7DE4DC}" type="slidenum">
              <a:rPr lang="en-IN" smtClean="0"/>
              <a:pPr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5750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E3610D-8078-4891-932B-5F774F6178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IN" dirty="0"/>
              <a:t>BCAC 232: </a:t>
            </a:r>
            <a:br>
              <a:rPr lang="en-IN" dirty="0"/>
            </a:br>
            <a:r>
              <a:rPr lang="en-IN" dirty="0"/>
              <a:t>Data Structures 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07611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094177-91F3-4CC0-A0B7-39F4580A7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86032"/>
            <a:ext cx="8596668" cy="535459"/>
          </a:xfrm>
        </p:spPr>
        <p:txBody>
          <a:bodyPr>
            <a:normAutofit fontScale="90000"/>
          </a:bodyPr>
          <a:lstStyle/>
          <a:p>
            <a:r>
              <a:rPr lang="en-US" sz="2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Analysis of bubble sort</a:t>
            </a:r>
            <a:r>
              <a:rPr lang="en-US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9C1582-B3C3-4510-AE94-6C10E677A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20347"/>
            <a:ext cx="8596668" cy="4921016"/>
          </a:xfrm>
        </p:spPr>
        <p:txBody>
          <a:bodyPr/>
          <a:lstStyle/>
          <a:p>
            <a:r>
              <a:rPr lang="en-US" sz="18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Best case</a:t>
            </a:r>
            <a:r>
              <a:rPr lang="en-US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: If the given array of elements is in the ascending order, the outer for loop will be executed n-1 times. The inner for loop and if statement will be executed n-1 times for the first iteration of the outer for loop, n-2 times for the second iteration of the outer for loop and so on . Only one time during the n-1</a:t>
            </a:r>
            <a:r>
              <a:rPr lang="en-US" sz="1800" baseline="30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th</a:t>
            </a:r>
            <a:r>
              <a:rPr lang="en-US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iteration of the outer for loop. The interchange part will not be executed even once.</a:t>
            </a:r>
          </a:p>
          <a:p>
            <a:pPr marL="0" indent="0">
              <a:buNone/>
            </a:pP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Worst case:</a:t>
            </a:r>
            <a:r>
              <a:rPr lang="en-US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: If the given array of elements is in reverse order, the outer for loop will be executed n-1 times. The inner for loop, if statement and interchange part will be executed n-1 times for the first iteration of the outer for loop, n-2 times for the second iteration of the outer for loop and so on. Only one time during the n-1</a:t>
            </a:r>
            <a:r>
              <a:rPr lang="en-US" sz="1800" baseline="30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th</a:t>
            </a:r>
            <a:r>
              <a:rPr lang="en-US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iteration of the outer for loop. Hence maximum number of comparisons and interchange operations.       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74666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905EA8-E739-4ADE-86D6-456E5EC49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838" y="708455"/>
            <a:ext cx="8656164" cy="5332908"/>
          </a:xfrm>
        </p:spPr>
        <p:txBody>
          <a:bodyPr/>
          <a:lstStyle/>
          <a:p>
            <a:pPr algn="just">
              <a:tabLst>
                <a:tab pos="619125" algn="l"/>
              </a:tabLst>
            </a:pPr>
            <a:r>
              <a:rPr lang="en-US" sz="18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Advantages: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19125" algn="l"/>
                <a:tab pos="762000" algn="l"/>
              </a:tabLst>
            </a:pPr>
            <a:r>
              <a:rPr lang="en-US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Simple to understand and implement.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19125" algn="l"/>
                <a:tab pos="762000" algn="l"/>
              </a:tabLst>
            </a:pPr>
            <a:r>
              <a:rPr lang="en-US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Very straight forward.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19125" algn="l"/>
                <a:tab pos="762000" algn="l"/>
              </a:tabLst>
            </a:pPr>
            <a:r>
              <a:rPr lang="en-US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Better than selection sort.</a:t>
            </a:r>
          </a:p>
          <a:p>
            <a:pPr marL="342900" lvl="0" indent="-342900" algn="just">
              <a:buFont typeface="+mj-lt"/>
              <a:buAutoNum type="arabicPeriod"/>
              <a:tabLst>
                <a:tab pos="619125" algn="l"/>
                <a:tab pos="762000" algn="l"/>
              </a:tabLst>
            </a:pPr>
            <a:endParaRPr lang="en-US" dirty="0"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619125" algn="l"/>
              </a:tabLst>
            </a:pPr>
            <a:r>
              <a:rPr lang="en-US" sz="18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Disadvantages: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19125" algn="l"/>
                <a:tab pos="762000" algn="l"/>
              </a:tabLst>
            </a:pPr>
            <a:r>
              <a:rPr lang="en-US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It runs slowly and hence it is not efficient, because more efficient sorting techniques are available.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19125" algn="l"/>
                <a:tab pos="762000" algn="l"/>
              </a:tabLst>
            </a:pPr>
            <a:r>
              <a:rPr lang="en-US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Even if array is sorted, n-1 comparisons are required.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None/>
              <a:tabLst>
                <a:tab pos="619125" algn="l"/>
                <a:tab pos="762000" algn="l"/>
              </a:tabLst>
            </a:pP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291145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19975E-591D-4CCE-AE0B-47597A4C7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362" y="947351"/>
            <a:ext cx="8672640" cy="5094011"/>
          </a:xfrm>
        </p:spPr>
        <p:txBody>
          <a:bodyPr/>
          <a:lstStyle/>
          <a:p>
            <a:pPr marL="0" indent="0">
              <a:buNone/>
            </a:pPr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121CF54-6D42-480D-8CE5-0D5E922E811D}"/>
              </a:ext>
            </a:extLst>
          </p:cNvPr>
          <p:cNvSpPr/>
          <p:nvPr/>
        </p:nvSpPr>
        <p:spPr>
          <a:xfrm>
            <a:off x="2710150" y="2283248"/>
            <a:ext cx="39873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IN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xmlns="" val="24727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918934-821E-4ABB-BF5D-BAA5FC261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319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SORTING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92ECF7-382A-4848-8197-D91164D27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471" y="1351723"/>
            <a:ext cx="8658972" cy="4428876"/>
          </a:xfrm>
        </p:spPr>
        <p:txBody>
          <a:bodyPr>
            <a:normAutofit lnSpcReduction="10000"/>
          </a:bodyPr>
          <a:lstStyle/>
          <a:p>
            <a:r>
              <a:rPr lang="en-US" sz="18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Sorting</a:t>
            </a:r>
            <a:r>
              <a:rPr lang="en-US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process of arranging the elements in a particular order. The order may be ascending order or descending order. The advantage of sorting is effective data accessing.</a:t>
            </a:r>
          </a:p>
          <a:p>
            <a:pPr marL="0" indent="0">
              <a:buNone/>
            </a:pPr>
            <a:endParaRPr lang="en-US" sz="1800" dirty="0">
              <a:effectLst/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28600" algn="just">
              <a:tabLst>
                <a:tab pos="5372100" algn="l"/>
              </a:tabLst>
            </a:pPr>
            <a:r>
              <a:rPr lang="en-US" sz="18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Types of sorting</a:t>
            </a:r>
            <a:r>
              <a:rPr lang="en-US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: There are 2 types of sorting.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28600" lvl="0" indent="-342900" algn="just">
              <a:spcAft>
                <a:spcPts val="0"/>
              </a:spcAft>
              <a:buFont typeface="+mj-lt"/>
              <a:buAutoNum type="arabicPeriod"/>
              <a:tabLst>
                <a:tab pos="419100" algn="l"/>
                <a:tab pos="5372100" algn="l"/>
              </a:tabLst>
            </a:pPr>
            <a:r>
              <a:rPr lang="en-US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Internal sorting</a:t>
            </a:r>
            <a:endParaRPr lang="en-IN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28600" lvl="0" indent="-342900" algn="just">
              <a:spcAft>
                <a:spcPts val="0"/>
              </a:spcAft>
              <a:buFont typeface="+mj-lt"/>
              <a:buAutoNum type="arabicPeriod"/>
              <a:tabLst>
                <a:tab pos="419100" algn="l"/>
                <a:tab pos="5372100" algn="l"/>
              </a:tabLst>
            </a:pPr>
            <a:r>
              <a:rPr lang="en-US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External sorting</a:t>
            </a:r>
          </a:p>
          <a:p>
            <a:pPr marL="0" marR="228600" lvl="0" indent="0" algn="just">
              <a:spcAft>
                <a:spcPts val="0"/>
              </a:spcAft>
              <a:buNone/>
              <a:tabLst>
                <a:tab pos="419100" algn="l"/>
                <a:tab pos="5372100" algn="l"/>
              </a:tabLst>
            </a:pPr>
            <a:endParaRPr lang="en-US" sz="1800" dirty="0">
              <a:effectLst/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28600" algn="just">
              <a:tabLst>
                <a:tab pos="5372100" algn="l"/>
              </a:tabLst>
            </a:pPr>
            <a:r>
              <a:rPr lang="en-US" sz="18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Internal sorting</a:t>
            </a:r>
            <a:r>
              <a:rPr lang="en-US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: If all the elements (records) to be sorted are in the main memory then such a sorting is called </a:t>
            </a:r>
            <a:r>
              <a:rPr lang="en-US" sz="18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internal sorting. 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28600" algn="just">
              <a:tabLst>
                <a:tab pos="5372100" algn="l"/>
              </a:tabLst>
            </a:pPr>
            <a:r>
              <a:rPr lang="en-US" sz="18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External sorting:</a:t>
            </a:r>
            <a:r>
              <a:rPr lang="en-US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If some of the elements (records) to be sorted are in the secondary storage or disk such a sorting is called </a:t>
            </a:r>
            <a:r>
              <a:rPr lang="en-US" sz="18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External sorting</a:t>
            </a:r>
            <a:r>
              <a:rPr lang="en-US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.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228600" lvl="0" indent="0" algn="just">
              <a:spcAft>
                <a:spcPts val="0"/>
              </a:spcAft>
              <a:buNone/>
              <a:tabLst>
                <a:tab pos="419100" algn="l"/>
                <a:tab pos="5372100" algn="l"/>
              </a:tabLst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950552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7DE0F0-EC94-43B0-ADEA-150DBE053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6463"/>
          </a:xfrm>
        </p:spPr>
        <p:txBody>
          <a:bodyPr>
            <a:normAutofit fontScale="90000"/>
          </a:bodyPr>
          <a:lstStyle/>
          <a:p>
            <a:r>
              <a:rPr lang="en-US" sz="2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Types of sorting techniques</a:t>
            </a:r>
            <a:r>
              <a:rPr lang="en-US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BBBF18-3850-41A1-B0C4-F68004E36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6650"/>
            <a:ext cx="8596668" cy="4514712"/>
          </a:xfrm>
        </p:spPr>
        <p:txBody>
          <a:bodyPr/>
          <a:lstStyle/>
          <a:p>
            <a:pPr marL="342900" marR="228600" lvl="0" indent="-342900" algn="just">
              <a:spcAft>
                <a:spcPts val="0"/>
              </a:spcAft>
              <a:buFont typeface="+mj-lt"/>
              <a:buAutoNum type="arabicPeriod"/>
              <a:tabLst>
                <a:tab pos="571500" algn="l"/>
                <a:tab pos="5372100" algn="l"/>
              </a:tabLst>
            </a:pPr>
            <a:r>
              <a:rPr lang="en-US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Bubble sort (Exchange sort or Sinking sort).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28600" lvl="0" indent="-342900" algn="just">
              <a:spcAft>
                <a:spcPts val="0"/>
              </a:spcAft>
              <a:buFont typeface="+mj-lt"/>
              <a:buAutoNum type="arabicPeriod"/>
              <a:tabLst>
                <a:tab pos="571500" algn="l"/>
                <a:tab pos="5372100" algn="l"/>
              </a:tabLst>
            </a:pPr>
            <a:r>
              <a:rPr lang="en-US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Selection sort.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28600" lvl="0" indent="-342900" algn="just">
              <a:spcAft>
                <a:spcPts val="0"/>
              </a:spcAft>
              <a:buFont typeface="+mj-lt"/>
              <a:buAutoNum type="arabicPeriod"/>
              <a:tabLst>
                <a:tab pos="571500" algn="l"/>
                <a:tab pos="5372100" algn="l"/>
              </a:tabLst>
            </a:pPr>
            <a:r>
              <a:rPr lang="en-US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Insertion sort.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28600" lvl="0" indent="-342900" algn="just">
              <a:spcAft>
                <a:spcPts val="0"/>
              </a:spcAft>
              <a:buFont typeface="+mj-lt"/>
              <a:buAutoNum type="arabicPeriod"/>
              <a:tabLst>
                <a:tab pos="571500" algn="l"/>
                <a:tab pos="5372100" algn="l"/>
              </a:tabLst>
            </a:pPr>
            <a:r>
              <a:rPr lang="en-US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Quick sort.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28600" lvl="0" indent="-342900" algn="just">
              <a:spcAft>
                <a:spcPts val="0"/>
              </a:spcAft>
              <a:buFont typeface="+mj-lt"/>
              <a:buAutoNum type="arabicPeriod"/>
              <a:tabLst>
                <a:tab pos="571500" algn="l"/>
                <a:tab pos="5372100" algn="l"/>
              </a:tabLst>
            </a:pPr>
            <a:r>
              <a:rPr lang="en-US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Merge sort.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28600" lvl="0" indent="-342900" algn="just">
              <a:spcAft>
                <a:spcPts val="0"/>
              </a:spcAft>
              <a:buFont typeface="+mj-lt"/>
              <a:buAutoNum type="arabicPeriod"/>
              <a:tabLst>
                <a:tab pos="571500" algn="l"/>
                <a:tab pos="5372100" algn="l"/>
              </a:tabLst>
            </a:pPr>
            <a:r>
              <a:rPr lang="en-US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Heap sort.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28600" lvl="0" indent="-342900" algn="just">
              <a:spcAft>
                <a:spcPts val="0"/>
              </a:spcAft>
              <a:buFont typeface="+mj-lt"/>
              <a:buAutoNum type="arabicPeriod"/>
              <a:tabLst>
                <a:tab pos="571500" algn="l"/>
                <a:tab pos="5372100" algn="l"/>
              </a:tabLst>
            </a:pPr>
            <a:r>
              <a:rPr lang="en-US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Shell sort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28600" lvl="0" indent="-342900" algn="just">
              <a:spcAft>
                <a:spcPts val="0"/>
              </a:spcAft>
              <a:buFont typeface="+mj-lt"/>
              <a:buAutoNum type="arabicPeriod"/>
              <a:tabLst>
                <a:tab pos="571500" algn="l"/>
                <a:tab pos="5372100" algn="l"/>
              </a:tabLst>
            </a:pPr>
            <a:r>
              <a:rPr lang="en-US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Radix sort.</a:t>
            </a:r>
            <a:endParaRPr lang="en-IN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28600" lvl="0" indent="-342900" algn="just">
              <a:spcAft>
                <a:spcPts val="0"/>
              </a:spcAft>
              <a:buFont typeface="+mj-lt"/>
              <a:buAutoNum type="arabicPeriod"/>
              <a:tabLst>
                <a:tab pos="571500" algn="l"/>
                <a:tab pos="5372100" algn="l"/>
              </a:tabLst>
            </a:pPr>
            <a:r>
              <a:rPr lang="en-US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Address calculation sort.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50384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174BF0-F4A0-45D2-812B-A5492C3F2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67193"/>
          </a:xfrm>
        </p:spPr>
        <p:txBody>
          <a:bodyPr>
            <a:normAutofit fontScale="90000"/>
          </a:bodyPr>
          <a:lstStyle/>
          <a:p>
            <a:r>
              <a:rPr lang="en-US" sz="2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Efficiency of a sorting technique</a:t>
            </a:r>
            <a:r>
              <a:rPr lang="en-US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17CE8D-8E91-4222-A1E9-BF11ABD44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48355"/>
            <a:ext cx="8596668" cy="4874149"/>
          </a:xfrm>
        </p:spPr>
        <p:txBody>
          <a:bodyPr>
            <a:normAutofit/>
          </a:bodyPr>
          <a:lstStyle/>
          <a:p>
            <a:r>
              <a:rPr lang="en-US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How to select a sorting technique for a given set of elements?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There are number of sorting techniques available to sort a given array of data items. Each sorting technique has its own advantages and disadvantages. Different techniques are useful in different applications.</a:t>
            </a:r>
          </a:p>
          <a:p>
            <a:r>
              <a:rPr lang="en-US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There are 3 most important factors are counted while selecting a sorting technique, which are.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28600" lvl="0" indent="-342900" algn="just">
              <a:spcAft>
                <a:spcPts val="0"/>
              </a:spcAft>
              <a:buFont typeface="+mj-lt"/>
              <a:buAutoNum type="arabicPeriod"/>
              <a:tabLst>
                <a:tab pos="571500" algn="l"/>
                <a:tab pos="5372100" algn="l"/>
              </a:tabLst>
            </a:pPr>
            <a:r>
              <a:rPr lang="en-US" sz="18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Coding time</a:t>
            </a:r>
            <a:r>
              <a:rPr lang="en-US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: The amount of time invested in writing full length sorting program.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28600" lvl="0" indent="-342900" algn="just">
              <a:spcAft>
                <a:spcPts val="0"/>
              </a:spcAft>
              <a:buFont typeface="+mj-lt"/>
              <a:buAutoNum type="arabicPeriod"/>
              <a:tabLst>
                <a:tab pos="571500" algn="l"/>
                <a:tab pos="5372100" algn="l"/>
              </a:tabLst>
            </a:pPr>
            <a:r>
              <a:rPr lang="en-US" sz="18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Execution time (Time complicity):</a:t>
            </a:r>
            <a:r>
              <a:rPr lang="en-US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The amounts of time required execute the sorting program. This normally frequency of execution of statements in a program i.e. number of times statements are executed.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28600" lvl="0" indent="-342900" algn="just">
              <a:spcAft>
                <a:spcPts val="0"/>
              </a:spcAft>
              <a:buFont typeface="+mj-lt"/>
              <a:buAutoNum type="arabicPeriod"/>
              <a:tabLst>
                <a:tab pos="571500" algn="l"/>
                <a:tab pos="5372100" algn="l"/>
              </a:tabLst>
            </a:pPr>
            <a:r>
              <a:rPr lang="en-US" sz="18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Memory requirement (Space complicity): </a:t>
            </a:r>
            <a:r>
              <a:rPr lang="en-US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The amount of memory required to store the entire sorting program in main memory while execution.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77929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06554E-CB81-4AB3-A636-A413D0D9F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0073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Analysis of a sorting technique:</a:t>
            </a:r>
            <a:r>
              <a:rPr lang="en-IN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IN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EAACB6-13CB-4603-8038-1A73B6668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674" y="1789044"/>
            <a:ext cx="8596668" cy="4586273"/>
          </a:xfrm>
        </p:spPr>
        <p:txBody>
          <a:bodyPr/>
          <a:lstStyle/>
          <a:p>
            <a:pPr marR="228600" algn="just">
              <a:tabLst>
                <a:tab pos="5372100" algn="l"/>
              </a:tabLs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Analysis of a sorting technique depends of three factors, which are code time, time complicity and space complicity. Among these 3 factors while analyzing a sorting technique we mainly concentrate more on the time complicity.</a:t>
            </a:r>
          </a:p>
          <a:p>
            <a:pPr marL="0" marR="228600" indent="0" algn="just">
              <a:buNone/>
              <a:tabLst>
                <a:tab pos="5372100" algn="l"/>
              </a:tabLst>
            </a:pP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28600" algn="just">
              <a:tabLst>
                <a:tab pos="5372100" algn="l"/>
              </a:tabLst>
            </a:pPr>
            <a:r>
              <a:rPr lang="en-US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The time complicity is amount of time required to execute the sorting program. Which is analyzed in terms of  3 cases 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28600" lvl="0" indent="-342900" algn="just">
              <a:spcAft>
                <a:spcPts val="0"/>
              </a:spcAft>
              <a:buFont typeface="+mj-lt"/>
              <a:buAutoNum type="arabicPeriod"/>
              <a:tabLst>
                <a:tab pos="571500" algn="l"/>
                <a:tab pos="5372100" algn="l"/>
              </a:tabLst>
            </a:pPr>
            <a:r>
              <a:rPr lang="en-US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Best  case 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28600" lvl="0" indent="-342900" algn="just">
              <a:spcAft>
                <a:spcPts val="0"/>
              </a:spcAft>
              <a:buFont typeface="+mj-lt"/>
              <a:buAutoNum type="arabicPeriod"/>
              <a:tabLst>
                <a:tab pos="571500" algn="l"/>
                <a:tab pos="5372100" algn="l"/>
              </a:tabLst>
            </a:pPr>
            <a:r>
              <a:rPr lang="en-US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Worst case</a:t>
            </a:r>
            <a:endParaRPr lang="en-IN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28600" lvl="0" indent="-342900" algn="just">
              <a:spcAft>
                <a:spcPts val="0"/>
              </a:spcAft>
              <a:buFont typeface="+mj-lt"/>
              <a:buAutoNum type="arabicPeriod"/>
              <a:tabLst>
                <a:tab pos="571500" algn="l"/>
                <a:tab pos="5372100" algn="l"/>
              </a:tabLst>
            </a:pPr>
            <a:r>
              <a:rPr lang="en-US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Average case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20011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991980-42EF-4FFC-B295-55BC6B088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9586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BUBBLE SORT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DAB702-8757-4E90-ADFD-9F0B700B2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83527"/>
            <a:ext cx="8596668" cy="4921857"/>
          </a:xfrm>
        </p:spPr>
        <p:txBody>
          <a:bodyPr/>
          <a:lstStyle/>
          <a:p>
            <a:r>
              <a:rPr lang="en-US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It is  most popular sorting technique among all other techniques because is very simple to understand and implement. It is also called </a:t>
            </a:r>
            <a:r>
              <a:rPr lang="en-US" sz="18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exchange or sinking sort</a:t>
            </a:r>
          </a:p>
          <a:p>
            <a:r>
              <a:rPr lang="en-US" b="1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Working of Bubble Sort</a:t>
            </a:r>
            <a:endParaRPr lang="en-US" sz="1800" b="1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r>
              <a:rPr lang="en-US" sz="18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algorithm begins by comparing the element at the bottom of the array with next element. If the first element is grater the second element, then are swapped or exchanged.</a:t>
            </a:r>
            <a:r>
              <a:rPr lang="en-US" b="1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</a:p>
          <a:p>
            <a:r>
              <a:rPr lang="en-US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process in then repeated for next two elements i.e. for second and third element. After n-1 comparisons the largest of all data items bubbles up to the top of the array.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first n-1 comparisons constitute first pass. During second pass number of comparison is one les than previous pass i.e. there are n-2 comparisons in the second pass. During second pass second largest element bubbles up to the last but one position.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22468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FB202B-1B3A-46FF-8135-87D14B603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708" y="420130"/>
            <a:ext cx="9943070" cy="6104237"/>
          </a:xfrm>
        </p:spPr>
        <p:txBody>
          <a:bodyPr/>
          <a:lstStyle/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Consider following array A of elements. </a:t>
            </a:r>
          </a:p>
          <a:p>
            <a:pPr marL="0" indent="0">
              <a:buNone/>
            </a:pPr>
            <a:r>
              <a:rPr lang="en-IN" dirty="0"/>
              <a:t>		A</a:t>
            </a:r>
          </a:p>
          <a:p>
            <a:pPr marL="0" indent="0">
              <a:buNone/>
            </a:pPr>
            <a:r>
              <a:rPr lang="en-IN" dirty="0"/>
              <a:t>			A[0]		    A[1]		A[2]			A[3]		A[4]</a:t>
            </a:r>
          </a:p>
          <a:p>
            <a:pPr marL="0" indent="0">
              <a:buNone/>
            </a:pPr>
            <a:r>
              <a:rPr lang="en-IN" dirty="0"/>
              <a:t>			</a:t>
            </a:r>
          </a:p>
          <a:p>
            <a:pPr marL="0" indent="0">
              <a:buNone/>
            </a:pPr>
            <a:r>
              <a:rPr lang="en-IN" dirty="0"/>
              <a:t>Begin the sort by comparing first two elements</a:t>
            </a:r>
          </a:p>
          <a:p>
            <a:pPr marL="0" indent="0">
              <a:buNone/>
            </a:pPr>
            <a:r>
              <a:rPr lang="en-IN" dirty="0"/>
              <a:t>									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Compare A[0] and A[1]. Since 30&gt;10, interchange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</a:rPr>
              <a:t>									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Compare A[1] and A[2]. Since 30&gt;5, interchange	      Pass 1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						Compare A[2] and A[3]. Since 30&gt;20, interchange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						Compare A[3] and A[4]. Since 30&gt;15, interchange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						Largest element 30 has bubble up to last position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xmlns="" id="{5FF7A094-ADF8-48BB-BEA1-647BA2CAF2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584149"/>
              </p:ext>
            </p:extLst>
          </p:nvPr>
        </p:nvGraphicFramePr>
        <p:xfrm>
          <a:off x="1436129" y="877914"/>
          <a:ext cx="58378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576">
                  <a:extLst>
                    <a:ext uri="{9D8B030D-6E8A-4147-A177-3AD203B41FA5}">
                      <a16:colId xmlns:a16="http://schemas.microsoft.com/office/drawing/2014/main" xmlns="" val="2803877345"/>
                    </a:ext>
                  </a:extLst>
                </a:gridCol>
                <a:gridCol w="1167576">
                  <a:extLst>
                    <a:ext uri="{9D8B030D-6E8A-4147-A177-3AD203B41FA5}">
                      <a16:colId xmlns:a16="http://schemas.microsoft.com/office/drawing/2014/main" xmlns="" val="1211265137"/>
                    </a:ext>
                  </a:extLst>
                </a:gridCol>
                <a:gridCol w="1167576">
                  <a:extLst>
                    <a:ext uri="{9D8B030D-6E8A-4147-A177-3AD203B41FA5}">
                      <a16:colId xmlns:a16="http://schemas.microsoft.com/office/drawing/2014/main" xmlns="" val="3987992631"/>
                    </a:ext>
                  </a:extLst>
                </a:gridCol>
                <a:gridCol w="1167576">
                  <a:extLst>
                    <a:ext uri="{9D8B030D-6E8A-4147-A177-3AD203B41FA5}">
                      <a16:colId xmlns:a16="http://schemas.microsoft.com/office/drawing/2014/main" xmlns="" val="3231985848"/>
                    </a:ext>
                  </a:extLst>
                </a:gridCol>
                <a:gridCol w="1167576">
                  <a:extLst>
                    <a:ext uri="{9D8B030D-6E8A-4147-A177-3AD203B41FA5}">
                      <a16:colId xmlns:a16="http://schemas.microsoft.com/office/drawing/2014/main" xmlns="" val="2035523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919165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0798BD14-B5A4-49B3-9B5B-CD811C36CB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15829115"/>
              </p:ext>
            </p:extLst>
          </p:nvPr>
        </p:nvGraphicFramePr>
        <p:xfrm>
          <a:off x="424951" y="2475107"/>
          <a:ext cx="3825773" cy="3831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26239">
                  <a:extLst>
                    <a:ext uri="{9D8B030D-6E8A-4147-A177-3AD203B41FA5}">
                      <a16:colId xmlns:a16="http://schemas.microsoft.com/office/drawing/2014/main" xmlns="" val="722448878"/>
                    </a:ext>
                  </a:extLst>
                </a:gridCol>
                <a:gridCol w="769805">
                  <a:extLst>
                    <a:ext uri="{9D8B030D-6E8A-4147-A177-3AD203B41FA5}">
                      <a16:colId xmlns:a16="http://schemas.microsoft.com/office/drawing/2014/main" xmlns="" val="818922369"/>
                    </a:ext>
                  </a:extLst>
                </a:gridCol>
                <a:gridCol w="843243">
                  <a:extLst>
                    <a:ext uri="{9D8B030D-6E8A-4147-A177-3AD203B41FA5}">
                      <a16:colId xmlns:a16="http://schemas.microsoft.com/office/drawing/2014/main" xmlns="" val="3862948442"/>
                    </a:ext>
                  </a:extLst>
                </a:gridCol>
                <a:gridCol w="843243">
                  <a:extLst>
                    <a:ext uri="{9D8B030D-6E8A-4147-A177-3AD203B41FA5}">
                      <a16:colId xmlns:a16="http://schemas.microsoft.com/office/drawing/2014/main" xmlns="" val="2029084194"/>
                    </a:ext>
                  </a:extLst>
                </a:gridCol>
                <a:gridCol w="843243">
                  <a:extLst>
                    <a:ext uri="{9D8B030D-6E8A-4147-A177-3AD203B41FA5}">
                      <a16:colId xmlns:a16="http://schemas.microsoft.com/office/drawing/2014/main" xmlns="" val="3187888843"/>
                    </a:ext>
                  </a:extLst>
                </a:gridCol>
              </a:tblGrid>
              <a:tr h="383140"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IN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IN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5423227"/>
                  </a:ext>
                </a:extLst>
              </a:tr>
            </a:tbl>
          </a:graphicData>
        </a:graphic>
      </p:graphicFrame>
      <p:sp>
        <p:nvSpPr>
          <p:cNvPr id="7" name="Arc 1">
            <a:extLst>
              <a:ext uri="{FF2B5EF4-FFF2-40B4-BE49-F238E27FC236}">
                <a16:creationId xmlns:a16="http://schemas.microsoft.com/office/drawing/2014/main" xmlns="" id="{13F49FDB-D062-4364-AD73-A602F67475A7}"/>
              </a:ext>
            </a:extLst>
          </p:cNvPr>
          <p:cNvSpPr>
            <a:spLocks/>
          </p:cNvSpPr>
          <p:nvPr/>
        </p:nvSpPr>
        <p:spPr bwMode="auto">
          <a:xfrm flipV="1">
            <a:off x="545774" y="2858245"/>
            <a:ext cx="890356" cy="197992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200"/>
              <a:gd name="T1" fmla="*/ 21600 h 21600"/>
              <a:gd name="T2" fmla="*/ 43200 w 43200"/>
              <a:gd name="T3" fmla="*/ 21600 h 21600"/>
              <a:gd name="T4" fmla="*/ 21600 w 432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</a:path>
              <a:path w="432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325519CF-5496-4FED-B97B-C870678920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15111729"/>
              </p:ext>
            </p:extLst>
          </p:nvPr>
        </p:nvGraphicFramePr>
        <p:xfrm>
          <a:off x="424951" y="3247805"/>
          <a:ext cx="3825773" cy="3831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26239">
                  <a:extLst>
                    <a:ext uri="{9D8B030D-6E8A-4147-A177-3AD203B41FA5}">
                      <a16:colId xmlns:a16="http://schemas.microsoft.com/office/drawing/2014/main" xmlns="" val="722448878"/>
                    </a:ext>
                  </a:extLst>
                </a:gridCol>
                <a:gridCol w="769805">
                  <a:extLst>
                    <a:ext uri="{9D8B030D-6E8A-4147-A177-3AD203B41FA5}">
                      <a16:colId xmlns:a16="http://schemas.microsoft.com/office/drawing/2014/main" xmlns="" val="818922369"/>
                    </a:ext>
                  </a:extLst>
                </a:gridCol>
                <a:gridCol w="843243">
                  <a:extLst>
                    <a:ext uri="{9D8B030D-6E8A-4147-A177-3AD203B41FA5}">
                      <a16:colId xmlns:a16="http://schemas.microsoft.com/office/drawing/2014/main" xmlns="" val="3862948442"/>
                    </a:ext>
                  </a:extLst>
                </a:gridCol>
                <a:gridCol w="843243">
                  <a:extLst>
                    <a:ext uri="{9D8B030D-6E8A-4147-A177-3AD203B41FA5}">
                      <a16:colId xmlns:a16="http://schemas.microsoft.com/office/drawing/2014/main" xmlns="" val="2029084194"/>
                    </a:ext>
                  </a:extLst>
                </a:gridCol>
                <a:gridCol w="843243">
                  <a:extLst>
                    <a:ext uri="{9D8B030D-6E8A-4147-A177-3AD203B41FA5}">
                      <a16:colId xmlns:a16="http://schemas.microsoft.com/office/drawing/2014/main" xmlns="" val="3187888843"/>
                    </a:ext>
                  </a:extLst>
                </a:gridCol>
              </a:tblGrid>
              <a:tr h="383140"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IN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5423227"/>
                  </a:ext>
                </a:extLst>
              </a:tr>
            </a:tbl>
          </a:graphicData>
        </a:graphic>
      </p:graphicFrame>
      <p:sp>
        <p:nvSpPr>
          <p:cNvPr id="11" name="Arc 1">
            <a:extLst>
              <a:ext uri="{FF2B5EF4-FFF2-40B4-BE49-F238E27FC236}">
                <a16:creationId xmlns:a16="http://schemas.microsoft.com/office/drawing/2014/main" xmlns="" id="{50C194FE-7D61-4F9B-88FD-409D1089C6EC}"/>
              </a:ext>
            </a:extLst>
          </p:cNvPr>
          <p:cNvSpPr>
            <a:spLocks/>
          </p:cNvSpPr>
          <p:nvPr/>
        </p:nvSpPr>
        <p:spPr bwMode="auto">
          <a:xfrm flipV="1">
            <a:off x="1155373" y="3624521"/>
            <a:ext cx="890356" cy="197992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200"/>
              <a:gd name="T1" fmla="*/ 21600 h 21600"/>
              <a:gd name="T2" fmla="*/ 43200 w 43200"/>
              <a:gd name="T3" fmla="*/ 21600 h 21600"/>
              <a:gd name="T4" fmla="*/ 21600 w 432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</a:path>
              <a:path w="432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xmlns="" id="{FAAB2AAC-54F2-4156-BA34-DBD370EF3A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46026829"/>
              </p:ext>
            </p:extLst>
          </p:nvPr>
        </p:nvGraphicFramePr>
        <p:xfrm>
          <a:off x="424951" y="4018289"/>
          <a:ext cx="3825773" cy="3831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26239">
                  <a:extLst>
                    <a:ext uri="{9D8B030D-6E8A-4147-A177-3AD203B41FA5}">
                      <a16:colId xmlns:a16="http://schemas.microsoft.com/office/drawing/2014/main" xmlns="" val="722448878"/>
                    </a:ext>
                  </a:extLst>
                </a:gridCol>
                <a:gridCol w="769805">
                  <a:extLst>
                    <a:ext uri="{9D8B030D-6E8A-4147-A177-3AD203B41FA5}">
                      <a16:colId xmlns:a16="http://schemas.microsoft.com/office/drawing/2014/main" xmlns="" val="818922369"/>
                    </a:ext>
                  </a:extLst>
                </a:gridCol>
                <a:gridCol w="843243">
                  <a:extLst>
                    <a:ext uri="{9D8B030D-6E8A-4147-A177-3AD203B41FA5}">
                      <a16:colId xmlns:a16="http://schemas.microsoft.com/office/drawing/2014/main" xmlns="" val="3862948442"/>
                    </a:ext>
                  </a:extLst>
                </a:gridCol>
                <a:gridCol w="843243">
                  <a:extLst>
                    <a:ext uri="{9D8B030D-6E8A-4147-A177-3AD203B41FA5}">
                      <a16:colId xmlns:a16="http://schemas.microsoft.com/office/drawing/2014/main" xmlns="" val="2029084194"/>
                    </a:ext>
                  </a:extLst>
                </a:gridCol>
                <a:gridCol w="843243">
                  <a:extLst>
                    <a:ext uri="{9D8B030D-6E8A-4147-A177-3AD203B41FA5}">
                      <a16:colId xmlns:a16="http://schemas.microsoft.com/office/drawing/2014/main" xmlns="" val="3187888843"/>
                    </a:ext>
                  </a:extLst>
                </a:gridCol>
              </a:tblGrid>
              <a:tr h="383140"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5423227"/>
                  </a:ext>
                </a:extLst>
              </a:tr>
            </a:tbl>
          </a:graphicData>
        </a:graphic>
      </p:graphicFrame>
      <p:sp>
        <p:nvSpPr>
          <p:cNvPr id="15" name="Arc 1">
            <a:extLst>
              <a:ext uri="{FF2B5EF4-FFF2-40B4-BE49-F238E27FC236}">
                <a16:creationId xmlns:a16="http://schemas.microsoft.com/office/drawing/2014/main" xmlns="" id="{95E83F00-4B0B-45FC-BDC5-EADDAA86B09C}"/>
              </a:ext>
            </a:extLst>
          </p:cNvPr>
          <p:cNvSpPr>
            <a:spLocks/>
          </p:cNvSpPr>
          <p:nvPr/>
        </p:nvSpPr>
        <p:spPr bwMode="auto">
          <a:xfrm flipV="1">
            <a:off x="1892659" y="4401429"/>
            <a:ext cx="890356" cy="197992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200"/>
              <a:gd name="T1" fmla="*/ 21600 h 21600"/>
              <a:gd name="T2" fmla="*/ 43200 w 43200"/>
              <a:gd name="T3" fmla="*/ 21600 h 21600"/>
              <a:gd name="T4" fmla="*/ 21600 w 432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</a:path>
              <a:path w="432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xmlns="" id="{FEB29539-9392-48AC-ADB8-CB97F4979B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05022502"/>
              </p:ext>
            </p:extLst>
          </p:nvPr>
        </p:nvGraphicFramePr>
        <p:xfrm>
          <a:off x="424951" y="4881766"/>
          <a:ext cx="3825773" cy="3831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26239">
                  <a:extLst>
                    <a:ext uri="{9D8B030D-6E8A-4147-A177-3AD203B41FA5}">
                      <a16:colId xmlns:a16="http://schemas.microsoft.com/office/drawing/2014/main" xmlns="" val="722448878"/>
                    </a:ext>
                  </a:extLst>
                </a:gridCol>
                <a:gridCol w="769805">
                  <a:extLst>
                    <a:ext uri="{9D8B030D-6E8A-4147-A177-3AD203B41FA5}">
                      <a16:colId xmlns:a16="http://schemas.microsoft.com/office/drawing/2014/main" xmlns="" val="818922369"/>
                    </a:ext>
                  </a:extLst>
                </a:gridCol>
                <a:gridCol w="843243">
                  <a:extLst>
                    <a:ext uri="{9D8B030D-6E8A-4147-A177-3AD203B41FA5}">
                      <a16:colId xmlns:a16="http://schemas.microsoft.com/office/drawing/2014/main" xmlns="" val="3862948442"/>
                    </a:ext>
                  </a:extLst>
                </a:gridCol>
                <a:gridCol w="843243">
                  <a:extLst>
                    <a:ext uri="{9D8B030D-6E8A-4147-A177-3AD203B41FA5}">
                      <a16:colId xmlns:a16="http://schemas.microsoft.com/office/drawing/2014/main" xmlns="" val="2029084194"/>
                    </a:ext>
                  </a:extLst>
                </a:gridCol>
                <a:gridCol w="843243">
                  <a:extLst>
                    <a:ext uri="{9D8B030D-6E8A-4147-A177-3AD203B41FA5}">
                      <a16:colId xmlns:a16="http://schemas.microsoft.com/office/drawing/2014/main" xmlns="" val="3187888843"/>
                    </a:ext>
                  </a:extLst>
                </a:gridCol>
              </a:tblGrid>
              <a:tr h="383140"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5423227"/>
                  </a:ext>
                </a:extLst>
              </a:tr>
            </a:tbl>
          </a:graphicData>
        </a:graphic>
      </p:graphicFrame>
      <p:sp>
        <p:nvSpPr>
          <p:cNvPr id="19" name="Arc 1">
            <a:extLst>
              <a:ext uri="{FF2B5EF4-FFF2-40B4-BE49-F238E27FC236}">
                <a16:creationId xmlns:a16="http://schemas.microsoft.com/office/drawing/2014/main" xmlns="" id="{F1714683-741E-4BF0-956D-8B4369A9CF1A}"/>
              </a:ext>
            </a:extLst>
          </p:cNvPr>
          <p:cNvSpPr>
            <a:spLocks/>
          </p:cNvSpPr>
          <p:nvPr/>
        </p:nvSpPr>
        <p:spPr bwMode="auto">
          <a:xfrm flipV="1">
            <a:off x="2765165" y="5264906"/>
            <a:ext cx="890356" cy="197992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200"/>
              <a:gd name="T1" fmla="*/ 21600 h 21600"/>
              <a:gd name="T2" fmla="*/ 43200 w 43200"/>
              <a:gd name="T3" fmla="*/ 21600 h 21600"/>
              <a:gd name="T4" fmla="*/ 21600 w 432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</a:path>
              <a:path w="432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xmlns="" id="{46EDE62C-E47E-4E96-BB85-171CFE67BC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34348892"/>
              </p:ext>
            </p:extLst>
          </p:nvPr>
        </p:nvGraphicFramePr>
        <p:xfrm>
          <a:off x="424951" y="5596946"/>
          <a:ext cx="3825773" cy="3831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26239">
                  <a:extLst>
                    <a:ext uri="{9D8B030D-6E8A-4147-A177-3AD203B41FA5}">
                      <a16:colId xmlns:a16="http://schemas.microsoft.com/office/drawing/2014/main" xmlns="" val="722448878"/>
                    </a:ext>
                  </a:extLst>
                </a:gridCol>
                <a:gridCol w="769805">
                  <a:extLst>
                    <a:ext uri="{9D8B030D-6E8A-4147-A177-3AD203B41FA5}">
                      <a16:colId xmlns:a16="http://schemas.microsoft.com/office/drawing/2014/main" xmlns="" val="818922369"/>
                    </a:ext>
                  </a:extLst>
                </a:gridCol>
                <a:gridCol w="843243">
                  <a:extLst>
                    <a:ext uri="{9D8B030D-6E8A-4147-A177-3AD203B41FA5}">
                      <a16:colId xmlns:a16="http://schemas.microsoft.com/office/drawing/2014/main" xmlns="" val="3862948442"/>
                    </a:ext>
                  </a:extLst>
                </a:gridCol>
                <a:gridCol w="843243">
                  <a:extLst>
                    <a:ext uri="{9D8B030D-6E8A-4147-A177-3AD203B41FA5}">
                      <a16:colId xmlns:a16="http://schemas.microsoft.com/office/drawing/2014/main" xmlns="" val="2029084194"/>
                    </a:ext>
                  </a:extLst>
                </a:gridCol>
                <a:gridCol w="843243">
                  <a:extLst>
                    <a:ext uri="{9D8B030D-6E8A-4147-A177-3AD203B41FA5}">
                      <a16:colId xmlns:a16="http://schemas.microsoft.com/office/drawing/2014/main" xmlns="" val="3187888843"/>
                    </a:ext>
                  </a:extLst>
                </a:gridCol>
              </a:tblGrid>
              <a:tr h="383140"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5423227"/>
                  </a:ext>
                </a:extLst>
              </a:tr>
            </a:tbl>
          </a:graphicData>
        </a:graphic>
      </p:graphicFrame>
      <p:sp>
        <p:nvSpPr>
          <p:cNvPr id="22" name="Line 2">
            <a:extLst>
              <a:ext uri="{FF2B5EF4-FFF2-40B4-BE49-F238E27FC236}">
                <a16:creationId xmlns:a16="http://schemas.microsoft.com/office/drawing/2014/main" xmlns="" id="{154F2E6E-E2A0-48F0-A61B-ED86E4322A4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251092" y="2594789"/>
            <a:ext cx="31021" cy="252914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xmlns="" val="362801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5" grpId="0" animBg="1"/>
      <p:bldP spid="19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AF0E0C-37B1-4C24-9BC2-9F1164204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079" y="115431"/>
            <a:ext cx="10165493" cy="67097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dirty="0"/>
              <a:t>									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Compare A[0] and A[1]. Since 10&gt;5, interchange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</a:rPr>
              <a:t>		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</a:rPr>
              <a:t>									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Compare A[1] and A[2]. Since 10&lt;20, no interchange    Pass 2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						Compare A[2] and A[3]. Since 20&gt;15, interchange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							     Second largest element bubbles up to the position last but one.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								   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Compare A[0] and A[1]. Since 5&lt;10, no interchange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</a:rPr>
              <a:t>																				Pass 3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</a:rPr>
              <a:t>								    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Compare A[1] and A[2]. Since 10&lt;15, no interchange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</a:rPr>
              <a:t>								    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Third largest element is in its right position.</a:t>
            </a: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dirty="0"/>
              <a:t>								   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Compare A[0] and A[2]. Since 5&gt;10, no interchange      Pass 4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									</a:t>
            </a:r>
          </a:p>
          <a:p>
            <a:pPr marL="0" indent="0">
              <a:buNone/>
            </a:pPr>
            <a:r>
              <a:rPr lang="en-IN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						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Final sorted array after n-1 passes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dirty="0"/>
              <a:t>									</a:t>
            </a:r>
          </a:p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3B01BEFD-B1B4-46A5-9FD1-38659D951C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19361580"/>
              </p:ext>
            </p:extLst>
          </p:nvPr>
        </p:nvGraphicFramePr>
        <p:xfrm>
          <a:off x="599653" y="115431"/>
          <a:ext cx="3825773" cy="3831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26239">
                  <a:extLst>
                    <a:ext uri="{9D8B030D-6E8A-4147-A177-3AD203B41FA5}">
                      <a16:colId xmlns:a16="http://schemas.microsoft.com/office/drawing/2014/main" xmlns="" val="722448878"/>
                    </a:ext>
                  </a:extLst>
                </a:gridCol>
                <a:gridCol w="769805">
                  <a:extLst>
                    <a:ext uri="{9D8B030D-6E8A-4147-A177-3AD203B41FA5}">
                      <a16:colId xmlns:a16="http://schemas.microsoft.com/office/drawing/2014/main" xmlns="" val="818922369"/>
                    </a:ext>
                  </a:extLst>
                </a:gridCol>
                <a:gridCol w="843243">
                  <a:extLst>
                    <a:ext uri="{9D8B030D-6E8A-4147-A177-3AD203B41FA5}">
                      <a16:colId xmlns:a16="http://schemas.microsoft.com/office/drawing/2014/main" xmlns="" val="3862948442"/>
                    </a:ext>
                  </a:extLst>
                </a:gridCol>
                <a:gridCol w="843243">
                  <a:extLst>
                    <a:ext uri="{9D8B030D-6E8A-4147-A177-3AD203B41FA5}">
                      <a16:colId xmlns:a16="http://schemas.microsoft.com/office/drawing/2014/main" xmlns="" val="2029084194"/>
                    </a:ext>
                  </a:extLst>
                </a:gridCol>
                <a:gridCol w="843243">
                  <a:extLst>
                    <a:ext uri="{9D8B030D-6E8A-4147-A177-3AD203B41FA5}">
                      <a16:colId xmlns:a16="http://schemas.microsoft.com/office/drawing/2014/main" xmlns="" val="3187888843"/>
                    </a:ext>
                  </a:extLst>
                </a:gridCol>
              </a:tblGrid>
              <a:tr h="383140"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5423227"/>
                  </a:ext>
                </a:extLst>
              </a:tr>
            </a:tbl>
          </a:graphicData>
        </a:graphic>
      </p:graphicFrame>
      <p:sp>
        <p:nvSpPr>
          <p:cNvPr id="7" name="Arc 1">
            <a:extLst>
              <a:ext uri="{FF2B5EF4-FFF2-40B4-BE49-F238E27FC236}">
                <a16:creationId xmlns:a16="http://schemas.microsoft.com/office/drawing/2014/main" xmlns="" id="{BE389A2A-DD07-4FC4-AD0F-9ECE93D395E1}"/>
              </a:ext>
            </a:extLst>
          </p:cNvPr>
          <p:cNvSpPr>
            <a:spLocks/>
          </p:cNvSpPr>
          <p:nvPr/>
        </p:nvSpPr>
        <p:spPr bwMode="auto">
          <a:xfrm flipV="1">
            <a:off x="773316" y="498571"/>
            <a:ext cx="890356" cy="197992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200"/>
              <a:gd name="T1" fmla="*/ 21600 h 21600"/>
              <a:gd name="T2" fmla="*/ 43200 w 43200"/>
              <a:gd name="T3" fmla="*/ 21600 h 21600"/>
              <a:gd name="T4" fmla="*/ 21600 w 432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</a:path>
              <a:path w="432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A1052404-BC2A-4247-AA4D-323ADCAAB0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60367254"/>
              </p:ext>
            </p:extLst>
          </p:nvPr>
        </p:nvGraphicFramePr>
        <p:xfrm>
          <a:off x="599653" y="825056"/>
          <a:ext cx="3825773" cy="3831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26239">
                  <a:extLst>
                    <a:ext uri="{9D8B030D-6E8A-4147-A177-3AD203B41FA5}">
                      <a16:colId xmlns:a16="http://schemas.microsoft.com/office/drawing/2014/main" xmlns="" val="722448878"/>
                    </a:ext>
                  </a:extLst>
                </a:gridCol>
                <a:gridCol w="769805">
                  <a:extLst>
                    <a:ext uri="{9D8B030D-6E8A-4147-A177-3AD203B41FA5}">
                      <a16:colId xmlns:a16="http://schemas.microsoft.com/office/drawing/2014/main" xmlns="" val="818922369"/>
                    </a:ext>
                  </a:extLst>
                </a:gridCol>
                <a:gridCol w="843243">
                  <a:extLst>
                    <a:ext uri="{9D8B030D-6E8A-4147-A177-3AD203B41FA5}">
                      <a16:colId xmlns:a16="http://schemas.microsoft.com/office/drawing/2014/main" xmlns="" val="3862948442"/>
                    </a:ext>
                  </a:extLst>
                </a:gridCol>
                <a:gridCol w="843243">
                  <a:extLst>
                    <a:ext uri="{9D8B030D-6E8A-4147-A177-3AD203B41FA5}">
                      <a16:colId xmlns:a16="http://schemas.microsoft.com/office/drawing/2014/main" xmlns="" val="2029084194"/>
                    </a:ext>
                  </a:extLst>
                </a:gridCol>
                <a:gridCol w="843243">
                  <a:extLst>
                    <a:ext uri="{9D8B030D-6E8A-4147-A177-3AD203B41FA5}">
                      <a16:colId xmlns:a16="http://schemas.microsoft.com/office/drawing/2014/main" xmlns="" val="3187888843"/>
                    </a:ext>
                  </a:extLst>
                </a:gridCol>
              </a:tblGrid>
              <a:tr h="383140"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5423227"/>
                  </a:ext>
                </a:extLst>
              </a:tr>
            </a:tbl>
          </a:graphicData>
        </a:graphic>
      </p:graphicFrame>
      <p:sp>
        <p:nvSpPr>
          <p:cNvPr id="11" name="Arc 1">
            <a:extLst>
              <a:ext uri="{FF2B5EF4-FFF2-40B4-BE49-F238E27FC236}">
                <a16:creationId xmlns:a16="http://schemas.microsoft.com/office/drawing/2014/main" xmlns="" id="{98C06EC6-7065-44D9-B38A-EA12BD7DF7F6}"/>
              </a:ext>
            </a:extLst>
          </p:cNvPr>
          <p:cNvSpPr>
            <a:spLocks/>
          </p:cNvSpPr>
          <p:nvPr/>
        </p:nvSpPr>
        <p:spPr bwMode="auto">
          <a:xfrm flipV="1">
            <a:off x="1284062" y="1208196"/>
            <a:ext cx="890356" cy="197992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200"/>
              <a:gd name="T1" fmla="*/ 21600 h 21600"/>
              <a:gd name="T2" fmla="*/ 43200 w 43200"/>
              <a:gd name="T3" fmla="*/ 21600 h 21600"/>
              <a:gd name="T4" fmla="*/ 21600 w 432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</a:path>
              <a:path w="432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xmlns="" id="{19DCE01D-A55A-4E95-9BC1-C02C31153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10870726"/>
              </p:ext>
            </p:extLst>
          </p:nvPr>
        </p:nvGraphicFramePr>
        <p:xfrm>
          <a:off x="599653" y="1602135"/>
          <a:ext cx="3825773" cy="3831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26239">
                  <a:extLst>
                    <a:ext uri="{9D8B030D-6E8A-4147-A177-3AD203B41FA5}">
                      <a16:colId xmlns:a16="http://schemas.microsoft.com/office/drawing/2014/main" xmlns="" val="722448878"/>
                    </a:ext>
                  </a:extLst>
                </a:gridCol>
                <a:gridCol w="769805">
                  <a:extLst>
                    <a:ext uri="{9D8B030D-6E8A-4147-A177-3AD203B41FA5}">
                      <a16:colId xmlns:a16="http://schemas.microsoft.com/office/drawing/2014/main" xmlns="" val="818922369"/>
                    </a:ext>
                  </a:extLst>
                </a:gridCol>
                <a:gridCol w="843243">
                  <a:extLst>
                    <a:ext uri="{9D8B030D-6E8A-4147-A177-3AD203B41FA5}">
                      <a16:colId xmlns:a16="http://schemas.microsoft.com/office/drawing/2014/main" xmlns="" val="3862948442"/>
                    </a:ext>
                  </a:extLst>
                </a:gridCol>
                <a:gridCol w="843243">
                  <a:extLst>
                    <a:ext uri="{9D8B030D-6E8A-4147-A177-3AD203B41FA5}">
                      <a16:colId xmlns:a16="http://schemas.microsoft.com/office/drawing/2014/main" xmlns="" val="2029084194"/>
                    </a:ext>
                  </a:extLst>
                </a:gridCol>
                <a:gridCol w="843243">
                  <a:extLst>
                    <a:ext uri="{9D8B030D-6E8A-4147-A177-3AD203B41FA5}">
                      <a16:colId xmlns:a16="http://schemas.microsoft.com/office/drawing/2014/main" xmlns="" val="3187888843"/>
                    </a:ext>
                  </a:extLst>
                </a:gridCol>
              </a:tblGrid>
              <a:tr h="383140"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5423227"/>
                  </a:ext>
                </a:extLst>
              </a:tr>
            </a:tbl>
          </a:graphicData>
        </a:graphic>
      </p:graphicFrame>
      <p:sp>
        <p:nvSpPr>
          <p:cNvPr id="15" name="Arc 1">
            <a:extLst>
              <a:ext uri="{FF2B5EF4-FFF2-40B4-BE49-F238E27FC236}">
                <a16:creationId xmlns:a16="http://schemas.microsoft.com/office/drawing/2014/main" xmlns="" id="{6852F9D6-4633-4B9F-B967-48C78F13CF4F}"/>
              </a:ext>
            </a:extLst>
          </p:cNvPr>
          <p:cNvSpPr>
            <a:spLocks/>
          </p:cNvSpPr>
          <p:nvPr/>
        </p:nvSpPr>
        <p:spPr bwMode="auto">
          <a:xfrm flipV="1">
            <a:off x="2067696" y="1978853"/>
            <a:ext cx="890356" cy="197992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200"/>
              <a:gd name="T1" fmla="*/ 21600 h 21600"/>
              <a:gd name="T2" fmla="*/ 43200 w 43200"/>
              <a:gd name="T3" fmla="*/ 21600 h 21600"/>
              <a:gd name="T4" fmla="*/ 21600 w 432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</a:path>
              <a:path w="432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xmlns="" id="{9FE7B517-D00B-432D-B722-7A910339F2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40935707"/>
              </p:ext>
            </p:extLst>
          </p:nvPr>
        </p:nvGraphicFramePr>
        <p:xfrm>
          <a:off x="598573" y="2381129"/>
          <a:ext cx="3825773" cy="3831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26239">
                  <a:extLst>
                    <a:ext uri="{9D8B030D-6E8A-4147-A177-3AD203B41FA5}">
                      <a16:colId xmlns:a16="http://schemas.microsoft.com/office/drawing/2014/main" xmlns="" val="722448878"/>
                    </a:ext>
                  </a:extLst>
                </a:gridCol>
                <a:gridCol w="769805">
                  <a:extLst>
                    <a:ext uri="{9D8B030D-6E8A-4147-A177-3AD203B41FA5}">
                      <a16:colId xmlns:a16="http://schemas.microsoft.com/office/drawing/2014/main" xmlns="" val="818922369"/>
                    </a:ext>
                  </a:extLst>
                </a:gridCol>
                <a:gridCol w="843243">
                  <a:extLst>
                    <a:ext uri="{9D8B030D-6E8A-4147-A177-3AD203B41FA5}">
                      <a16:colId xmlns:a16="http://schemas.microsoft.com/office/drawing/2014/main" xmlns="" val="3862948442"/>
                    </a:ext>
                  </a:extLst>
                </a:gridCol>
                <a:gridCol w="843243">
                  <a:extLst>
                    <a:ext uri="{9D8B030D-6E8A-4147-A177-3AD203B41FA5}">
                      <a16:colId xmlns:a16="http://schemas.microsoft.com/office/drawing/2014/main" xmlns="" val="2029084194"/>
                    </a:ext>
                  </a:extLst>
                </a:gridCol>
                <a:gridCol w="843243">
                  <a:extLst>
                    <a:ext uri="{9D8B030D-6E8A-4147-A177-3AD203B41FA5}">
                      <a16:colId xmlns:a16="http://schemas.microsoft.com/office/drawing/2014/main" xmlns="" val="3187888843"/>
                    </a:ext>
                  </a:extLst>
                </a:gridCol>
              </a:tblGrid>
              <a:tr h="383140"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5423227"/>
                  </a:ext>
                </a:extLst>
              </a:tr>
            </a:tbl>
          </a:graphicData>
        </a:graphic>
      </p:graphicFrame>
      <p:sp>
        <p:nvSpPr>
          <p:cNvPr id="20" name="Line 2">
            <a:extLst>
              <a:ext uri="{FF2B5EF4-FFF2-40B4-BE49-F238E27FC236}">
                <a16:creationId xmlns:a16="http://schemas.microsoft.com/office/drawing/2014/main" xmlns="" id="{A0D986B6-FD72-49D3-A624-21D06C3B32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679459" y="219033"/>
            <a:ext cx="0" cy="1812364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xmlns="" id="{1D533FB0-E073-40A9-B22F-2C1DDD0F6A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2920755"/>
              </p:ext>
            </p:extLst>
          </p:nvPr>
        </p:nvGraphicFramePr>
        <p:xfrm>
          <a:off x="566330" y="3122453"/>
          <a:ext cx="3825773" cy="3831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26239">
                  <a:extLst>
                    <a:ext uri="{9D8B030D-6E8A-4147-A177-3AD203B41FA5}">
                      <a16:colId xmlns:a16="http://schemas.microsoft.com/office/drawing/2014/main" xmlns="" val="722448878"/>
                    </a:ext>
                  </a:extLst>
                </a:gridCol>
                <a:gridCol w="769805">
                  <a:extLst>
                    <a:ext uri="{9D8B030D-6E8A-4147-A177-3AD203B41FA5}">
                      <a16:colId xmlns:a16="http://schemas.microsoft.com/office/drawing/2014/main" xmlns="" val="818922369"/>
                    </a:ext>
                  </a:extLst>
                </a:gridCol>
                <a:gridCol w="843243">
                  <a:extLst>
                    <a:ext uri="{9D8B030D-6E8A-4147-A177-3AD203B41FA5}">
                      <a16:colId xmlns:a16="http://schemas.microsoft.com/office/drawing/2014/main" xmlns="" val="3862948442"/>
                    </a:ext>
                  </a:extLst>
                </a:gridCol>
                <a:gridCol w="843243">
                  <a:extLst>
                    <a:ext uri="{9D8B030D-6E8A-4147-A177-3AD203B41FA5}">
                      <a16:colId xmlns:a16="http://schemas.microsoft.com/office/drawing/2014/main" xmlns="" val="2029084194"/>
                    </a:ext>
                  </a:extLst>
                </a:gridCol>
                <a:gridCol w="843243">
                  <a:extLst>
                    <a:ext uri="{9D8B030D-6E8A-4147-A177-3AD203B41FA5}">
                      <a16:colId xmlns:a16="http://schemas.microsoft.com/office/drawing/2014/main" xmlns="" val="3187888843"/>
                    </a:ext>
                  </a:extLst>
                </a:gridCol>
              </a:tblGrid>
              <a:tr h="383140"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5423227"/>
                  </a:ext>
                </a:extLst>
              </a:tr>
            </a:tbl>
          </a:graphicData>
        </a:graphic>
      </p:graphicFrame>
      <p:sp>
        <p:nvSpPr>
          <p:cNvPr id="24" name="Arc 1">
            <a:extLst>
              <a:ext uri="{FF2B5EF4-FFF2-40B4-BE49-F238E27FC236}">
                <a16:creationId xmlns:a16="http://schemas.microsoft.com/office/drawing/2014/main" xmlns="" id="{04D4123B-E3C5-42A4-B535-30A930C1D58D}"/>
              </a:ext>
            </a:extLst>
          </p:cNvPr>
          <p:cNvSpPr>
            <a:spLocks/>
          </p:cNvSpPr>
          <p:nvPr/>
        </p:nvSpPr>
        <p:spPr bwMode="auto">
          <a:xfrm flipV="1">
            <a:off x="732126" y="3505593"/>
            <a:ext cx="890356" cy="197992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200"/>
              <a:gd name="T1" fmla="*/ 21600 h 21600"/>
              <a:gd name="T2" fmla="*/ 43200 w 43200"/>
              <a:gd name="T3" fmla="*/ 21600 h 21600"/>
              <a:gd name="T4" fmla="*/ 21600 w 432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</a:path>
              <a:path w="432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xmlns="" id="{9DE85807-C832-43FE-9F53-723D6CC24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71885025"/>
              </p:ext>
            </p:extLst>
          </p:nvPr>
        </p:nvGraphicFramePr>
        <p:xfrm>
          <a:off x="566330" y="3867833"/>
          <a:ext cx="3825773" cy="3831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26239">
                  <a:extLst>
                    <a:ext uri="{9D8B030D-6E8A-4147-A177-3AD203B41FA5}">
                      <a16:colId xmlns:a16="http://schemas.microsoft.com/office/drawing/2014/main" xmlns="" val="722448878"/>
                    </a:ext>
                  </a:extLst>
                </a:gridCol>
                <a:gridCol w="769805">
                  <a:extLst>
                    <a:ext uri="{9D8B030D-6E8A-4147-A177-3AD203B41FA5}">
                      <a16:colId xmlns:a16="http://schemas.microsoft.com/office/drawing/2014/main" xmlns="" val="818922369"/>
                    </a:ext>
                  </a:extLst>
                </a:gridCol>
                <a:gridCol w="843243">
                  <a:extLst>
                    <a:ext uri="{9D8B030D-6E8A-4147-A177-3AD203B41FA5}">
                      <a16:colId xmlns:a16="http://schemas.microsoft.com/office/drawing/2014/main" xmlns="" val="3862948442"/>
                    </a:ext>
                  </a:extLst>
                </a:gridCol>
                <a:gridCol w="843243">
                  <a:extLst>
                    <a:ext uri="{9D8B030D-6E8A-4147-A177-3AD203B41FA5}">
                      <a16:colId xmlns:a16="http://schemas.microsoft.com/office/drawing/2014/main" xmlns="" val="2029084194"/>
                    </a:ext>
                  </a:extLst>
                </a:gridCol>
                <a:gridCol w="843243">
                  <a:extLst>
                    <a:ext uri="{9D8B030D-6E8A-4147-A177-3AD203B41FA5}">
                      <a16:colId xmlns:a16="http://schemas.microsoft.com/office/drawing/2014/main" xmlns="" val="3187888843"/>
                    </a:ext>
                  </a:extLst>
                </a:gridCol>
              </a:tblGrid>
              <a:tr h="383140"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5423227"/>
                  </a:ext>
                </a:extLst>
              </a:tr>
            </a:tbl>
          </a:graphicData>
        </a:graphic>
      </p:graphicFrame>
      <p:sp>
        <p:nvSpPr>
          <p:cNvPr id="28" name="Arc 1">
            <a:extLst>
              <a:ext uri="{FF2B5EF4-FFF2-40B4-BE49-F238E27FC236}">
                <a16:creationId xmlns:a16="http://schemas.microsoft.com/office/drawing/2014/main" xmlns="" id="{E872CD61-C05E-4155-8D4D-F108D52F20B1}"/>
              </a:ext>
            </a:extLst>
          </p:cNvPr>
          <p:cNvSpPr>
            <a:spLocks/>
          </p:cNvSpPr>
          <p:nvPr/>
        </p:nvSpPr>
        <p:spPr bwMode="auto">
          <a:xfrm flipV="1">
            <a:off x="1284062" y="4225824"/>
            <a:ext cx="890356" cy="197992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200"/>
              <a:gd name="T1" fmla="*/ 21600 h 21600"/>
              <a:gd name="T2" fmla="*/ 43200 w 43200"/>
              <a:gd name="T3" fmla="*/ 21600 h 21600"/>
              <a:gd name="T4" fmla="*/ 21600 w 432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</a:path>
              <a:path w="432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9" name="Line 3">
            <a:extLst>
              <a:ext uri="{FF2B5EF4-FFF2-40B4-BE49-F238E27FC236}">
                <a16:creationId xmlns:a16="http://schemas.microsoft.com/office/drawing/2014/main" xmlns="" id="{28982B2E-C131-4967-AB9D-280A57EDEE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539416" y="3218147"/>
            <a:ext cx="4033" cy="841256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xmlns="" id="{F3A533B9-1C33-4DA5-A121-3ED78B098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31185130"/>
              </p:ext>
            </p:extLst>
          </p:nvPr>
        </p:nvGraphicFramePr>
        <p:xfrm>
          <a:off x="557755" y="4601111"/>
          <a:ext cx="3825773" cy="3831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26239">
                  <a:extLst>
                    <a:ext uri="{9D8B030D-6E8A-4147-A177-3AD203B41FA5}">
                      <a16:colId xmlns:a16="http://schemas.microsoft.com/office/drawing/2014/main" xmlns="" val="722448878"/>
                    </a:ext>
                  </a:extLst>
                </a:gridCol>
                <a:gridCol w="769805">
                  <a:extLst>
                    <a:ext uri="{9D8B030D-6E8A-4147-A177-3AD203B41FA5}">
                      <a16:colId xmlns:a16="http://schemas.microsoft.com/office/drawing/2014/main" xmlns="" val="818922369"/>
                    </a:ext>
                  </a:extLst>
                </a:gridCol>
                <a:gridCol w="843243">
                  <a:extLst>
                    <a:ext uri="{9D8B030D-6E8A-4147-A177-3AD203B41FA5}">
                      <a16:colId xmlns:a16="http://schemas.microsoft.com/office/drawing/2014/main" xmlns="" val="3862948442"/>
                    </a:ext>
                  </a:extLst>
                </a:gridCol>
                <a:gridCol w="843243">
                  <a:extLst>
                    <a:ext uri="{9D8B030D-6E8A-4147-A177-3AD203B41FA5}">
                      <a16:colId xmlns:a16="http://schemas.microsoft.com/office/drawing/2014/main" xmlns="" val="2029084194"/>
                    </a:ext>
                  </a:extLst>
                </a:gridCol>
                <a:gridCol w="843243">
                  <a:extLst>
                    <a:ext uri="{9D8B030D-6E8A-4147-A177-3AD203B41FA5}">
                      <a16:colId xmlns:a16="http://schemas.microsoft.com/office/drawing/2014/main" xmlns="" val="3187888843"/>
                    </a:ext>
                  </a:extLst>
                </a:gridCol>
              </a:tblGrid>
              <a:tr h="383140"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5423227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xmlns="" id="{8A75198F-BC4C-4800-8D6F-11579206E5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7850795"/>
              </p:ext>
            </p:extLst>
          </p:nvPr>
        </p:nvGraphicFramePr>
        <p:xfrm>
          <a:off x="566330" y="5359170"/>
          <a:ext cx="3825773" cy="3831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26239">
                  <a:extLst>
                    <a:ext uri="{9D8B030D-6E8A-4147-A177-3AD203B41FA5}">
                      <a16:colId xmlns:a16="http://schemas.microsoft.com/office/drawing/2014/main" xmlns="" val="722448878"/>
                    </a:ext>
                  </a:extLst>
                </a:gridCol>
                <a:gridCol w="769805">
                  <a:extLst>
                    <a:ext uri="{9D8B030D-6E8A-4147-A177-3AD203B41FA5}">
                      <a16:colId xmlns:a16="http://schemas.microsoft.com/office/drawing/2014/main" xmlns="" val="818922369"/>
                    </a:ext>
                  </a:extLst>
                </a:gridCol>
                <a:gridCol w="843243">
                  <a:extLst>
                    <a:ext uri="{9D8B030D-6E8A-4147-A177-3AD203B41FA5}">
                      <a16:colId xmlns:a16="http://schemas.microsoft.com/office/drawing/2014/main" xmlns="" val="3862948442"/>
                    </a:ext>
                  </a:extLst>
                </a:gridCol>
                <a:gridCol w="843243">
                  <a:extLst>
                    <a:ext uri="{9D8B030D-6E8A-4147-A177-3AD203B41FA5}">
                      <a16:colId xmlns:a16="http://schemas.microsoft.com/office/drawing/2014/main" xmlns="" val="2029084194"/>
                    </a:ext>
                  </a:extLst>
                </a:gridCol>
                <a:gridCol w="843243">
                  <a:extLst>
                    <a:ext uri="{9D8B030D-6E8A-4147-A177-3AD203B41FA5}">
                      <a16:colId xmlns:a16="http://schemas.microsoft.com/office/drawing/2014/main" xmlns="" val="3187888843"/>
                    </a:ext>
                  </a:extLst>
                </a:gridCol>
              </a:tblGrid>
              <a:tr h="383140"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5423227"/>
                  </a:ext>
                </a:extLst>
              </a:tr>
            </a:tbl>
          </a:graphicData>
        </a:graphic>
      </p:graphicFrame>
      <p:sp>
        <p:nvSpPr>
          <p:cNvPr id="35" name="Arc 1">
            <a:extLst>
              <a:ext uri="{FF2B5EF4-FFF2-40B4-BE49-F238E27FC236}">
                <a16:creationId xmlns:a16="http://schemas.microsoft.com/office/drawing/2014/main" xmlns="" id="{B06CA421-394C-439A-8784-7407BB5A3D3D}"/>
              </a:ext>
            </a:extLst>
          </p:cNvPr>
          <p:cNvSpPr>
            <a:spLocks/>
          </p:cNvSpPr>
          <p:nvPr/>
        </p:nvSpPr>
        <p:spPr bwMode="auto">
          <a:xfrm flipV="1">
            <a:off x="732127" y="5742310"/>
            <a:ext cx="890356" cy="197992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200"/>
              <a:gd name="T1" fmla="*/ 21600 h 21600"/>
              <a:gd name="T2" fmla="*/ 43200 w 43200"/>
              <a:gd name="T3" fmla="*/ 21600 h 21600"/>
              <a:gd name="T4" fmla="*/ 21600 w 432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</a:path>
              <a:path w="432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7" name="Line 3">
            <a:extLst>
              <a:ext uri="{FF2B5EF4-FFF2-40B4-BE49-F238E27FC236}">
                <a16:creationId xmlns:a16="http://schemas.microsoft.com/office/drawing/2014/main" xmlns="" id="{DD4B557A-8D57-4F20-B7A9-0866BEA4C8D4}"/>
              </a:ext>
            </a:extLst>
          </p:cNvPr>
          <p:cNvSpPr>
            <a:spLocks noChangeShapeType="1"/>
          </p:cNvSpPr>
          <p:nvPr/>
        </p:nvSpPr>
        <p:spPr bwMode="auto">
          <a:xfrm>
            <a:off x="9415762" y="5351753"/>
            <a:ext cx="86" cy="38314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xmlns="" id="{A15D0023-B3DC-4518-981F-1C98705D76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32083000"/>
              </p:ext>
            </p:extLst>
          </p:nvPr>
        </p:nvGraphicFramePr>
        <p:xfrm>
          <a:off x="557755" y="6142733"/>
          <a:ext cx="3825773" cy="3831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26239">
                  <a:extLst>
                    <a:ext uri="{9D8B030D-6E8A-4147-A177-3AD203B41FA5}">
                      <a16:colId xmlns:a16="http://schemas.microsoft.com/office/drawing/2014/main" xmlns="" val="722448878"/>
                    </a:ext>
                  </a:extLst>
                </a:gridCol>
                <a:gridCol w="769805">
                  <a:extLst>
                    <a:ext uri="{9D8B030D-6E8A-4147-A177-3AD203B41FA5}">
                      <a16:colId xmlns:a16="http://schemas.microsoft.com/office/drawing/2014/main" xmlns="" val="818922369"/>
                    </a:ext>
                  </a:extLst>
                </a:gridCol>
                <a:gridCol w="843243">
                  <a:extLst>
                    <a:ext uri="{9D8B030D-6E8A-4147-A177-3AD203B41FA5}">
                      <a16:colId xmlns:a16="http://schemas.microsoft.com/office/drawing/2014/main" xmlns="" val="3862948442"/>
                    </a:ext>
                  </a:extLst>
                </a:gridCol>
                <a:gridCol w="843243">
                  <a:extLst>
                    <a:ext uri="{9D8B030D-6E8A-4147-A177-3AD203B41FA5}">
                      <a16:colId xmlns:a16="http://schemas.microsoft.com/office/drawing/2014/main" xmlns="" val="2029084194"/>
                    </a:ext>
                  </a:extLst>
                </a:gridCol>
                <a:gridCol w="843243">
                  <a:extLst>
                    <a:ext uri="{9D8B030D-6E8A-4147-A177-3AD203B41FA5}">
                      <a16:colId xmlns:a16="http://schemas.microsoft.com/office/drawing/2014/main" xmlns="" val="3187888843"/>
                    </a:ext>
                  </a:extLst>
                </a:gridCol>
              </a:tblGrid>
              <a:tr h="383140"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191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5423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5488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9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5" grpId="0" animBg="1"/>
      <p:bldP spid="20" grpId="0" animBg="1"/>
      <p:bldP spid="24" grpId="0" animBg="1"/>
      <p:bldP spid="28" grpId="0" animBg="1"/>
      <p:bldP spid="29" grpId="0" animBg="1"/>
      <p:bldP spid="35" grpId="0" animBg="1"/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040798-8412-4AF2-8115-5C0E0E53C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125" y="0"/>
            <a:ext cx="8596668" cy="494270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Algorithm:</a:t>
            </a:r>
            <a:endParaRPr lang="en-IN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51D8B2-85A0-4D12-851D-262D1C8B6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508" y="428368"/>
            <a:ext cx="9366421" cy="642963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Algorithm: </a:t>
            </a: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BUBBLE_SORT(A, n) This algorithm sort a given array A[n] using bubble sort technique. Variables I and J are used to index the array and temp is a temporary variable.</a:t>
            </a:r>
          </a:p>
          <a:p>
            <a:pPr marL="0" indent="0" algn="just">
              <a:buNone/>
              <a:tabLst>
                <a:tab pos="619125" algn="l"/>
              </a:tabLst>
            </a:pP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Step1: start</a:t>
            </a:r>
            <a:endParaRPr lang="en-IN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tabLst>
                <a:tab pos="619125" algn="l"/>
              </a:tabLst>
            </a:pP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Step2: Input the array A[n]</a:t>
            </a:r>
            <a:endParaRPr lang="en-IN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tabLst>
                <a:tab pos="619125" algn="l"/>
              </a:tabLst>
            </a:pP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Step3: [Compute the sorting]</a:t>
            </a:r>
            <a:endParaRPr lang="en-IN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tabLst>
                <a:tab pos="619125" algn="l"/>
              </a:tabLst>
            </a:pP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Repeat For I</a:t>
            </a: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</a:t>
            </a: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 to n-1 </a:t>
            </a:r>
            <a:endParaRPr lang="en-IN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tabLst>
                <a:tab pos="619125" algn="l"/>
              </a:tabLst>
            </a:pP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Step4: [Compare the adjacent elements]</a:t>
            </a:r>
            <a:endParaRPr lang="en-IN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tabLst>
                <a:tab pos="619125" algn="l"/>
              </a:tabLst>
            </a:pP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Repeat For J</a:t>
            </a: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</a:t>
            </a: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 to n-1-I</a:t>
            </a:r>
            <a:endParaRPr lang="en-IN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tabLst>
                <a:tab pos="619125" algn="l"/>
              </a:tabLst>
            </a:pP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Step5: If (A[J]&gt;A[J+1])</a:t>
            </a:r>
            <a:endParaRPr lang="en-IN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tabLst>
                <a:tab pos="619125" algn="l"/>
              </a:tabLst>
            </a:pP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[Interchange A[J] and A[J+1]]</a:t>
            </a:r>
            <a:endParaRPr lang="en-IN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tabLst>
                <a:tab pos="619125" algn="l"/>
              </a:tabLst>
            </a:pP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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[J]</a:t>
            </a:r>
            <a:endParaRPr lang="en-IN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tabLst>
                <a:tab pos="619125" algn="l"/>
              </a:tabLst>
            </a:pP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A[J]</a:t>
            </a: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</a:t>
            </a: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A[J+1]</a:t>
            </a:r>
          </a:p>
          <a:p>
            <a:pPr marL="0" indent="0" algn="just">
              <a:buNone/>
              <a:tabLst>
                <a:tab pos="619125" algn="l"/>
              </a:tabLst>
            </a:pP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A[J+1]</a:t>
            </a: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</a:t>
            </a: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</a:t>
            </a:r>
          </a:p>
          <a:p>
            <a:pPr marL="0" indent="0" algn="just">
              <a:buNone/>
              <a:tabLst>
                <a:tab pos="619125" algn="l"/>
              </a:tabLst>
            </a:pP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[End If]</a:t>
            </a:r>
          </a:p>
          <a:p>
            <a:pPr marL="0" indent="0" algn="just">
              <a:buNone/>
              <a:tabLst>
                <a:tab pos="619125" algn="l"/>
              </a:tabLst>
            </a:pP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[End step3 for loop]</a:t>
            </a:r>
            <a:endParaRPr lang="en-IN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tabLst>
                <a:tab pos="619125" algn="l"/>
              </a:tabLst>
            </a:pP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[End step4 for loop] </a:t>
            </a:r>
            <a:endParaRPr lang="en-IN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tabLst>
                <a:tab pos="619125" algn="l"/>
              </a:tabLst>
            </a:pP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Step6: [Display output]</a:t>
            </a:r>
            <a:endParaRPr lang="en-IN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tabLst>
                <a:tab pos="619125" algn="l"/>
              </a:tabLst>
            </a:pP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Repeat For I</a:t>
            </a: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</a:t>
            </a: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 to n-1 </a:t>
            </a:r>
            <a:endParaRPr lang="en-IN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tabLst>
                <a:tab pos="619125" algn="l"/>
              </a:tabLst>
            </a:pP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Output A[I]</a:t>
            </a:r>
            <a:endParaRPr lang="en-IN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tabLst>
                <a:tab pos="619125" algn="l"/>
              </a:tabLst>
            </a:pP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[End for]</a:t>
            </a:r>
            <a:endParaRPr lang="en-IN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tabLst>
                <a:tab pos="619125" algn="l"/>
              </a:tabLst>
            </a:pP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Step9: stop</a:t>
            </a:r>
            <a:endParaRPr lang="en-IN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90530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331</TotalTime>
  <Words>902</Words>
  <Application>Microsoft Office PowerPoint</Application>
  <PresentationFormat>Custom</PresentationFormat>
  <Paragraphs>184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Facet</vt:lpstr>
      <vt:lpstr>BCAC 232:  Data Structures </vt:lpstr>
      <vt:lpstr>SORTING </vt:lpstr>
      <vt:lpstr>Types of sorting techniques: </vt:lpstr>
      <vt:lpstr>Efficiency of a sorting technique: </vt:lpstr>
      <vt:lpstr>Analysis of a sorting technique: </vt:lpstr>
      <vt:lpstr>BUBBLE SORT </vt:lpstr>
      <vt:lpstr>Slide 7</vt:lpstr>
      <vt:lpstr>Slide 8</vt:lpstr>
      <vt:lpstr>Algorithm:</vt:lpstr>
      <vt:lpstr>Analysis of bubble sort: 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SHK</dc:creator>
  <cp:lastModifiedBy>BBH</cp:lastModifiedBy>
  <cp:revision>21</cp:revision>
  <dcterms:created xsi:type="dcterms:W3CDTF">2020-09-06T16:35:29Z</dcterms:created>
  <dcterms:modified xsi:type="dcterms:W3CDTF">2020-10-27T08:51:40Z</dcterms:modified>
</cp:coreProperties>
</file>